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75" r:id="rId2"/>
    <p:sldMasterId id="2147483678" r:id="rId3"/>
  </p:sldMasterIdLst>
  <p:notesMasterIdLst>
    <p:notesMasterId r:id="rId40"/>
  </p:notesMasterIdLst>
  <p:handoutMasterIdLst>
    <p:handoutMasterId r:id="rId41"/>
  </p:handoutMasterIdLst>
  <p:sldIdLst>
    <p:sldId id="668" r:id="rId4"/>
    <p:sldId id="670" r:id="rId5"/>
    <p:sldId id="669" r:id="rId6"/>
    <p:sldId id="538" r:id="rId7"/>
    <p:sldId id="588" r:id="rId8"/>
    <p:sldId id="388" r:id="rId9"/>
    <p:sldId id="671" r:id="rId10"/>
    <p:sldId id="703" r:id="rId11"/>
    <p:sldId id="704" r:id="rId12"/>
    <p:sldId id="672" r:id="rId13"/>
    <p:sldId id="673" r:id="rId14"/>
    <p:sldId id="674" r:id="rId15"/>
    <p:sldId id="675" r:id="rId16"/>
    <p:sldId id="676" r:id="rId17"/>
    <p:sldId id="677" r:id="rId18"/>
    <p:sldId id="692" r:id="rId19"/>
    <p:sldId id="701" r:id="rId20"/>
    <p:sldId id="702" r:id="rId21"/>
    <p:sldId id="678" r:id="rId22"/>
    <p:sldId id="679" r:id="rId23"/>
    <p:sldId id="684" r:id="rId24"/>
    <p:sldId id="682" r:id="rId25"/>
    <p:sldId id="683" r:id="rId26"/>
    <p:sldId id="681" r:id="rId27"/>
    <p:sldId id="680" r:id="rId28"/>
    <p:sldId id="686" r:id="rId29"/>
    <p:sldId id="685" r:id="rId30"/>
    <p:sldId id="693" r:id="rId31"/>
    <p:sldId id="690" r:id="rId32"/>
    <p:sldId id="694" r:id="rId33"/>
    <p:sldId id="695" r:id="rId34"/>
    <p:sldId id="691" r:id="rId35"/>
    <p:sldId id="687" r:id="rId36"/>
    <p:sldId id="688" r:id="rId37"/>
    <p:sldId id="689" r:id="rId38"/>
    <p:sldId id="570" r:id="rId39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9B52"/>
    <a:srgbClr val="C0504D"/>
    <a:srgbClr val="E9B953"/>
    <a:srgbClr val="CDB753"/>
    <a:srgbClr val="F69B52"/>
    <a:srgbClr val="99BF77"/>
    <a:srgbClr val="CDC453"/>
    <a:srgbClr val="73BB59"/>
    <a:srgbClr val="000000"/>
    <a:srgbClr val="333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0" autoAdjust="0"/>
    <p:restoredTop sz="73816" autoAdjust="0"/>
  </p:normalViewPr>
  <p:slideViewPr>
    <p:cSldViewPr snapToGrid="0" snapToObjects="1">
      <p:cViewPr varScale="1">
        <p:scale>
          <a:sx n="51" d="100"/>
          <a:sy n="51" d="100"/>
        </p:scale>
        <p:origin x="171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80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49" d="100"/>
          <a:sy n="49" d="100"/>
        </p:scale>
        <p:origin x="1905" y="2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B9D3C-A00A-4D48-907C-01480A9C8AEA}" type="datetimeFigureOut">
              <a:rPr lang="en-AU" smtClean="0"/>
              <a:t>11/09/2020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3F5AC-69E3-4004-A6AB-37BE5B72E1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9992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35623-C5A1-4603-8812-EC680EF85946}" type="datetimeFigureOut">
              <a:rPr lang="en-AU" smtClean="0"/>
              <a:t>11/09/2020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02C25-21C3-4A0F-94BE-1BDB8C61BF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3680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02C25-21C3-4A0F-94BE-1BDB8C61BFBD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4554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02C25-21C3-4A0F-94BE-1BDB8C61BFBD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0361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02C25-21C3-4A0F-94BE-1BDB8C61BFBD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4815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02C25-21C3-4A0F-94BE-1BDB8C61BFBD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3000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02C25-21C3-4A0F-94BE-1BDB8C61BFBD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8235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02C25-21C3-4A0F-94BE-1BDB8C61BFBD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4213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02C25-21C3-4A0F-94BE-1BDB8C61BFBD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11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02C25-21C3-4A0F-94BE-1BDB8C61BFBD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9148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02C25-21C3-4A0F-94BE-1BDB8C61BFBD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8420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02C25-21C3-4A0F-94BE-1BDB8C61BFBD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2132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5E5AC-41B9-4DB4-B726-25891A18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8456"/>
            <a:ext cx="8229600" cy="1235531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  <a:effectLst/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CE09D56-8418-4F49-953B-7A3DDEEBF42B}"/>
              </a:ext>
            </a:extLst>
          </p:cNvPr>
          <p:cNvGrpSpPr/>
          <p:nvPr userDrawn="1"/>
        </p:nvGrpSpPr>
        <p:grpSpPr>
          <a:xfrm>
            <a:off x="-1607821" y="1441599"/>
            <a:ext cx="7553811" cy="7553811"/>
            <a:chOff x="-1607821" y="1441599"/>
            <a:chExt cx="7553811" cy="755381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5D6F2A3-54D8-4D63-BCD8-69CC60DE8B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607821" y="1441599"/>
              <a:ext cx="7553811" cy="7553811"/>
            </a:xfrm>
            <a:prstGeom prst="ellipse">
              <a:avLst/>
            </a:prstGeom>
            <a:noFill/>
            <a:ln w="12700">
              <a:solidFill>
                <a:schemeClr val="bg1">
                  <a:lumMod val="100000"/>
                  <a:lumOff val="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1358050-1047-4DDC-9A31-9857345460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7545" y="2448941"/>
              <a:ext cx="6422390" cy="6422390"/>
            </a:xfrm>
            <a:prstGeom prst="ellipse">
              <a:avLst/>
            </a:prstGeom>
            <a:noFill/>
            <a:ln w="12700">
              <a:solidFill>
                <a:schemeClr val="bg1">
                  <a:lumMod val="100000"/>
                  <a:lumOff val="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</p:grp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17272EF-1544-4981-BD8D-764E82A294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7566" y="3787775"/>
            <a:ext cx="3359150" cy="2236788"/>
          </a:xfrm>
          <a:ln>
            <a:solidFill>
              <a:schemeClr val="bg1"/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046ECF73-9AA6-4625-9069-B3BB292A01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03519" y="3787479"/>
            <a:ext cx="2497581" cy="2236788"/>
          </a:xfrm>
          <a:ln>
            <a:solidFill>
              <a:schemeClr val="bg1"/>
            </a:solidFill>
          </a:ln>
        </p:spPr>
        <p:txBody>
          <a:bodyPr/>
          <a:lstStyle/>
          <a:p>
            <a:endParaRPr lang="en-AU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03FCD0F7-9239-45EC-B2A5-CC2629EB6F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43644" y="3787775"/>
            <a:ext cx="1558553" cy="1040194"/>
          </a:xfrm>
          <a:ln>
            <a:solidFill>
              <a:schemeClr val="bg1"/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D187738B-8955-4A7C-819F-0334AEF9AD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43643" y="4984369"/>
            <a:ext cx="1558553" cy="1040194"/>
          </a:xfrm>
          <a:ln>
            <a:solidFill>
              <a:schemeClr val="bg1"/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F0D2E01-DAF2-42B5-A8CA-E8E30A9625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36663" y="2013522"/>
            <a:ext cx="7450137" cy="1163638"/>
          </a:xfrm>
        </p:spPr>
        <p:txBody>
          <a:bodyPr/>
          <a:lstStyle>
            <a:lvl1pPr marL="0" indent="0">
              <a:buNone/>
              <a:defRPr lang="en-US" sz="3600" b="0" i="0" kern="1200" dirty="0" smtClean="0">
                <a:ln w="0"/>
                <a:solidFill>
                  <a:srgbClr val="C0504D"/>
                </a:solidFill>
                <a:latin typeface="+mj-lt"/>
                <a:ea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16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310"/>
            <a:ext cx="8229600" cy="825054"/>
          </a:xfrm>
        </p:spPr>
        <p:txBody>
          <a:bodyPr>
            <a:normAutofit/>
          </a:bodyPr>
          <a:lstStyle>
            <a:lvl1pPr>
              <a:defRPr lang="en-US" sz="4400" b="0" i="0" kern="12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+mj-ea"/>
                <a:cs typeface="Helvetica" pitchFamily="34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lang="en-AU" sz="2800" kern="1200" dirty="0">
                <a:ln w="0"/>
                <a:solidFill>
                  <a:srgbClr val="C0504D"/>
                </a:solidFill>
                <a:latin typeface="+mj-lt"/>
                <a:ea typeface="Helvetica" pitchFamily="34" charset="0"/>
                <a:cs typeface="Helvetica" pitchFamily="34" charset="0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213C3C-EF93-4A69-A7F7-9F1972D3FA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16914" y="6357938"/>
            <a:ext cx="2482624" cy="36195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0875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310"/>
            <a:ext cx="8229600" cy="825054"/>
          </a:xfrm>
        </p:spPr>
        <p:txBody>
          <a:bodyPr>
            <a:normAutofit/>
          </a:bodyPr>
          <a:lstStyle>
            <a:lvl1pPr>
              <a:defRPr lang="en-US" sz="4400" b="0" i="0" kern="12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+mj-ea"/>
                <a:cs typeface="Helvetica" pitchFamily="34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lang="en-AU" sz="2800" kern="1200" dirty="0">
                <a:ln w="0"/>
                <a:solidFill>
                  <a:srgbClr val="C0504D"/>
                </a:solidFill>
                <a:latin typeface="+mj-lt"/>
                <a:ea typeface="Helvetica" pitchFamily="34" charset="0"/>
                <a:cs typeface="Helvetica" pitchFamily="34" charset="0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213C3C-EF93-4A69-A7F7-9F1972D3FA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16914" y="6357938"/>
            <a:ext cx="2482624" cy="36195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7201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310"/>
            <a:ext cx="8229600" cy="825054"/>
          </a:xfrm>
        </p:spPr>
        <p:txBody>
          <a:bodyPr>
            <a:normAutofit/>
          </a:bodyPr>
          <a:lstStyle>
            <a:lvl1pPr>
              <a:defRPr lang="en-US" sz="4400" b="0" i="0" kern="12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+mj-ea"/>
                <a:cs typeface="Helvetica" pitchFamily="34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lang="en-AU" sz="2800" kern="1200" dirty="0">
                <a:ln w="0"/>
                <a:solidFill>
                  <a:srgbClr val="C0504D"/>
                </a:solidFill>
                <a:latin typeface="+mj-lt"/>
                <a:ea typeface="Helvetica" pitchFamily="34" charset="0"/>
                <a:cs typeface="Helvetica" pitchFamily="34" charset="0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213C3C-EF93-4A69-A7F7-9F1972D3FA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16914" y="6357938"/>
            <a:ext cx="2482624" cy="36195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4387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ch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959" y="274638"/>
            <a:ext cx="6098240" cy="949044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959" y="1521506"/>
            <a:ext cx="6098240" cy="4974544"/>
          </a:xfrm>
        </p:spPr>
        <p:txBody>
          <a:bodyPr/>
          <a:lstStyle>
            <a:lvl1pPr marL="0" indent="0">
              <a:buNone/>
              <a:defRPr lang="en-AU" sz="2800" kern="1200" dirty="0">
                <a:ln w="0"/>
                <a:solidFill>
                  <a:srgbClr val="C0504D"/>
                </a:solidFill>
                <a:latin typeface="+mj-lt"/>
                <a:ea typeface="Helvetica" pitchFamily="34" charset="0"/>
                <a:cs typeface="Helvetica" pitchFamily="34" charset="0"/>
              </a:defRPr>
            </a:lvl1pPr>
            <a:lvl2pPr marL="468000" indent="-2520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08000" algn="l"/>
              </a:tabLst>
              <a:defRPr lang="en-AU" sz="2400" kern="1200" dirty="0">
                <a:ln w="0"/>
                <a:solidFill>
                  <a:schemeClr val="tx1"/>
                </a:solidFill>
                <a:latin typeface="+mj-lt"/>
                <a:ea typeface="Helvetica" pitchFamily="34" charset="0"/>
                <a:cs typeface="Helvetica" pitchFamily="34" charset="0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CE38A0-F266-4EF7-A4E6-0BC8FD070B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7825" y="3784600"/>
            <a:ext cx="7496175" cy="3073400"/>
          </a:xfrm>
        </p:spPr>
        <p:txBody>
          <a:bodyPr/>
          <a:lstStyle/>
          <a:p>
            <a:endParaRPr lang="en-AU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3F0D74E-A9B0-4B8C-8F76-3F7EBB99F4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4149" y="6506976"/>
            <a:ext cx="2482624" cy="36195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687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ch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959" y="274638"/>
            <a:ext cx="6098240" cy="949044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959" y="1521506"/>
            <a:ext cx="6098240" cy="4974544"/>
          </a:xfrm>
        </p:spPr>
        <p:txBody>
          <a:bodyPr/>
          <a:lstStyle>
            <a:lvl1pPr marL="0" indent="0">
              <a:buNone/>
              <a:defRPr lang="en-AU" sz="2800" kern="1200" dirty="0">
                <a:ln w="0"/>
                <a:solidFill>
                  <a:srgbClr val="C0504D"/>
                </a:solidFill>
                <a:latin typeface="+mj-lt"/>
                <a:ea typeface="Helvetica" pitchFamily="34" charset="0"/>
                <a:cs typeface="Helvetica" pitchFamily="34" charset="0"/>
              </a:defRPr>
            </a:lvl1pPr>
            <a:lvl2pPr marL="468000" indent="-2520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08000" algn="l"/>
              </a:tabLst>
              <a:defRPr lang="en-AU" sz="2400" kern="1200" dirty="0">
                <a:ln w="0"/>
                <a:solidFill>
                  <a:schemeClr val="tx1"/>
                </a:solidFill>
                <a:latin typeface="+mj-lt"/>
                <a:ea typeface="Helvetica" pitchFamily="34" charset="0"/>
                <a:cs typeface="Helvetica" pitchFamily="34" charset="0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CE38A0-F266-4EF7-A4E6-0BC8FD070B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7825" y="3784600"/>
            <a:ext cx="7496175" cy="3073400"/>
          </a:xfrm>
        </p:spPr>
        <p:txBody>
          <a:bodyPr/>
          <a:lstStyle/>
          <a:p>
            <a:endParaRPr lang="en-AU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3F0D74E-A9B0-4B8C-8F76-3F7EBB99F4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4149" y="6506976"/>
            <a:ext cx="2482624" cy="36195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858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F0ABF-C5CE-4832-9319-1C7AFFF0D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806" y="274638"/>
            <a:ext cx="6313393" cy="99610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9656F-46FE-4DE4-AD76-1B6CFCF0E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4806" y="1521505"/>
            <a:ext cx="6313393" cy="4812059"/>
          </a:xfrm>
        </p:spPr>
        <p:txBody>
          <a:bodyPr/>
          <a:lstStyle>
            <a:lvl1pPr>
              <a:defRPr sz="2400"/>
            </a:lvl1pPr>
            <a:lvl2pPr>
              <a:defRPr sz="2400"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AC94F94A-BCE7-4B59-AA92-4CFBD6F1F4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7825" y="3784600"/>
            <a:ext cx="7496175" cy="3073400"/>
          </a:xfrm>
        </p:spPr>
        <p:txBody>
          <a:bodyPr/>
          <a:lstStyle/>
          <a:p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8BD5BB-ACA8-474F-971A-01FC0DE64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4149" y="6506976"/>
            <a:ext cx="2482624" cy="36195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482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4806" y="1591983"/>
            <a:ext cx="4869543" cy="5061856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84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">
              <a:schemeClr val="bg1">
                <a:lumMod val="95000"/>
                <a:alpha val="15000"/>
              </a:schemeClr>
            </a:gs>
            <a:gs pos="74000">
              <a:srgbClr val="CDB753">
                <a:lumMod val="69000"/>
                <a:lumOff val="31000"/>
              </a:srgbClr>
            </a:gs>
            <a:gs pos="100000">
              <a:srgbClr val="E9B95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7642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53" r:id="rId2"/>
    <p:sldLayoutId id="2147483682" r:id="rId3"/>
    <p:sldLayoutId id="2147483683" r:id="rId4"/>
    <p:sldLayoutId id="2147483684" r:id="rId5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4400" b="0" i="0" kern="1200" dirty="0">
          <a:solidFill>
            <a:schemeClr val="tx1"/>
          </a:solidFill>
          <a:effectLst/>
          <a:latin typeface="Candara" panose="020E0502030303020204" pitchFamily="34" charset="0"/>
          <a:ea typeface="+mj-ea"/>
          <a:cs typeface="Helvetica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en-AU" sz="2800" b="0" i="0" kern="1200" dirty="0">
          <a:ln w="0"/>
          <a:solidFill>
            <a:srgbClr val="C0504D"/>
          </a:solidFill>
          <a:latin typeface="+mj-lt"/>
          <a:ea typeface="+mn-ea"/>
          <a:cs typeface="Helvetica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+mj-lt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+mj-lt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+mj-lt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002664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">
              <a:schemeClr val="bg1">
                <a:lumMod val="95000"/>
                <a:alpha val="15000"/>
              </a:schemeClr>
            </a:gs>
            <a:gs pos="74000">
              <a:srgbClr val="CDB753">
                <a:lumMod val="69000"/>
                <a:lumOff val="31000"/>
              </a:srgbClr>
            </a:gs>
            <a:gs pos="100000">
              <a:srgbClr val="E9B95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144806" y="274638"/>
            <a:ext cx="6313393" cy="117764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dirty="0"/>
              <a:t>An empty landscape</a:t>
            </a:r>
            <a:endParaRPr lang="en-US" alt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4806" y="1667435"/>
            <a:ext cx="6313393" cy="425552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dirty="0"/>
              <a:t>Click to edit Master text styles</a:t>
            </a:r>
          </a:p>
          <a:p>
            <a:pPr lvl="1"/>
            <a:r>
              <a:rPr lang="en-AU" altLang="en-US" dirty="0"/>
              <a:t>Second level</a:t>
            </a:r>
          </a:p>
          <a:p>
            <a:pPr lvl="2"/>
            <a:r>
              <a:rPr lang="en-AU" altLang="en-US" dirty="0"/>
              <a:t>Third level</a:t>
            </a:r>
          </a:p>
          <a:p>
            <a:pPr lvl="3"/>
            <a:r>
              <a:rPr lang="en-AU" altLang="en-US" dirty="0"/>
              <a:t>Fourth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977C43-7320-4F36-99E4-F676D21F95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017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i="0" kern="1200" cap="none" baseline="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MV Boli" panose="02000500030200090000" pitchFamily="2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60C30"/>
          </a:solidFill>
          <a:latin typeface="Helvetica" pitchFamily="34" charset="0"/>
          <a:ea typeface="Helvetica" pitchFamily="34" charset="0"/>
          <a:cs typeface="Helvetic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60C30"/>
          </a:solidFill>
          <a:latin typeface="Helvetica" pitchFamily="34" charset="0"/>
          <a:ea typeface="Helvetica" pitchFamily="34" charset="0"/>
          <a:cs typeface="Helvetic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60C30"/>
          </a:solidFill>
          <a:latin typeface="Helvetica" pitchFamily="34" charset="0"/>
          <a:ea typeface="Helvetica" pitchFamily="34" charset="0"/>
          <a:cs typeface="Helvetic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60C30"/>
          </a:solidFill>
          <a:latin typeface="Helvetica" pitchFamily="34" charset="0"/>
          <a:ea typeface="Helvetica" pitchFamily="34" charset="0"/>
          <a:cs typeface="Helvetic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C60C30"/>
          </a:solidFill>
          <a:latin typeface="Helvetica" pitchFamily="34" charset="0"/>
          <a:ea typeface="Helvetica" pitchFamily="34" charset="0"/>
          <a:cs typeface="Helvetic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C60C30"/>
          </a:solidFill>
          <a:latin typeface="Helvetica" pitchFamily="34" charset="0"/>
          <a:ea typeface="Helvetica" pitchFamily="34" charset="0"/>
          <a:cs typeface="Helvetic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C60C30"/>
          </a:solidFill>
          <a:latin typeface="Helvetica" pitchFamily="34" charset="0"/>
          <a:ea typeface="Helvetica" pitchFamily="34" charset="0"/>
          <a:cs typeface="Helvetic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C60C30"/>
          </a:solidFill>
          <a:latin typeface="Helvetica" pitchFamily="34" charset="0"/>
          <a:ea typeface="Helvetica" pitchFamily="34" charset="0"/>
          <a:cs typeface="Helvetic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j-lt"/>
          <a:ea typeface="Helvetica" pitchFamily="34" charset="0"/>
          <a:cs typeface="Helvetic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Helvetica"/>
          <a:ea typeface="Helvetica" pitchFamily="34" charset="0"/>
          <a:cs typeface="Helvetic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664"/>
          </a:solidFill>
          <a:latin typeface="Helvetica"/>
          <a:ea typeface="Helvetica" pitchFamily="34" charset="0"/>
          <a:cs typeface="Helvetic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002664"/>
          </a:solidFill>
          <a:latin typeface="Helvetica"/>
          <a:ea typeface="Helvetica" pitchFamily="34" charset="0"/>
          <a:cs typeface="Helvetic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664"/>
          </a:solidFill>
          <a:latin typeface="Helvetica"/>
          <a:ea typeface="Helvetica" pitchFamily="34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">
              <a:schemeClr val="bg1">
                <a:lumMod val="95000"/>
                <a:alpha val="15000"/>
              </a:schemeClr>
            </a:gs>
            <a:gs pos="74000">
              <a:srgbClr val="CDB753">
                <a:lumMod val="69000"/>
                <a:lumOff val="31000"/>
              </a:srgbClr>
            </a:gs>
            <a:gs pos="100000">
              <a:srgbClr val="E9B95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144806" y="274638"/>
            <a:ext cx="6313393" cy="117764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dirty="0"/>
              <a:t>An empty landscape</a:t>
            </a:r>
            <a:endParaRPr lang="en-US" alt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4806" y="1667435"/>
            <a:ext cx="6313393" cy="425552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dirty="0"/>
              <a:t>Click to edit Master text styles</a:t>
            </a:r>
          </a:p>
          <a:p>
            <a:pPr lvl="1"/>
            <a:r>
              <a:rPr lang="en-AU" altLang="en-US" dirty="0"/>
              <a:t>Second level</a:t>
            </a:r>
          </a:p>
          <a:p>
            <a:pPr lvl="2"/>
            <a:r>
              <a:rPr lang="en-AU" altLang="en-US" dirty="0"/>
              <a:t>Third level</a:t>
            </a:r>
          </a:p>
          <a:p>
            <a:pPr lvl="3"/>
            <a:r>
              <a:rPr lang="en-AU" altLang="en-US" dirty="0"/>
              <a:t>Fourth level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675CB8E-ED2E-426E-95B2-98EA72C064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98"/>
          <a:stretch/>
        </p:blipFill>
        <p:spPr>
          <a:xfrm>
            <a:off x="0" y="0"/>
            <a:ext cx="1452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2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i="0" kern="1200" cap="none" baseline="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MV Boli" panose="02000500030200090000" pitchFamily="2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60C30"/>
          </a:solidFill>
          <a:latin typeface="Helvetica" pitchFamily="34" charset="0"/>
          <a:ea typeface="Helvetica" pitchFamily="34" charset="0"/>
          <a:cs typeface="Helvetic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60C30"/>
          </a:solidFill>
          <a:latin typeface="Helvetica" pitchFamily="34" charset="0"/>
          <a:ea typeface="Helvetica" pitchFamily="34" charset="0"/>
          <a:cs typeface="Helvetic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60C30"/>
          </a:solidFill>
          <a:latin typeface="Helvetica" pitchFamily="34" charset="0"/>
          <a:ea typeface="Helvetica" pitchFamily="34" charset="0"/>
          <a:cs typeface="Helvetic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60C30"/>
          </a:solidFill>
          <a:latin typeface="Helvetica" pitchFamily="34" charset="0"/>
          <a:ea typeface="Helvetica" pitchFamily="34" charset="0"/>
          <a:cs typeface="Helvetic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C60C30"/>
          </a:solidFill>
          <a:latin typeface="Helvetica" pitchFamily="34" charset="0"/>
          <a:ea typeface="Helvetica" pitchFamily="34" charset="0"/>
          <a:cs typeface="Helvetic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C60C30"/>
          </a:solidFill>
          <a:latin typeface="Helvetica" pitchFamily="34" charset="0"/>
          <a:ea typeface="Helvetica" pitchFamily="34" charset="0"/>
          <a:cs typeface="Helvetic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C60C30"/>
          </a:solidFill>
          <a:latin typeface="Helvetica" pitchFamily="34" charset="0"/>
          <a:ea typeface="Helvetica" pitchFamily="34" charset="0"/>
          <a:cs typeface="Helvetic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C60C30"/>
          </a:solidFill>
          <a:latin typeface="Helvetica" pitchFamily="34" charset="0"/>
          <a:ea typeface="Helvetica" pitchFamily="34" charset="0"/>
          <a:cs typeface="Helvetic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j-lt"/>
          <a:ea typeface="Helvetica" pitchFamily="34" charset="0"/>
          <a:cs typeface="Helvetic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Helvetica"/>
          <a:ea typeface="Helvetica" pitchFamily="34" charset="0"/>
          <a:cs typeface="Helvetic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664"/>
          </a:solidFill>
          <a:latin typeface="Helvetica"/>
          <a:ea typeface="Helvetica" pitchFamily="34" charset="0"/>
          <a:cs typeface="Helvetic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002664"/>
          </a:solidFill>
          <a:latin typeface="Helvetica"/>
          <a:ea typeface="Helvetica" pitchFamily="34" charset="0"/>
          <a:cs typeface="Helvetic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664"/>
          </a:solidFill>
          <a:latin typeface="Helvetica"/>
          <a:ea typeface="Helvetica" pitchFamily="34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7ED6D1-CFC3-4BCE-BDD5-3D91571C1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CUMBERLAND PLAIN CONSERVATION PLAN</a:t>
            </a:r>
            <a:endParaRPr lang="en-AU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7036A3BC-D3CE-4A0B-8C0B-83171AA9CB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171" y="3787775"/>
            <a:ext cx="4438898" cy="2236788"/>
          </a:xfrm>
        </p:spPr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3068FFA2-ADA3-4915-9E1D-0DE59416466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629" y="3829305"/>
            <a:ext cx="3300254" cy="2195258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149E69C-B8BA-411B-9330-43AFBD59E3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Implications for Western Sydney and Australia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561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E6B4-068E-464C-8E0E-6836D9365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238C58-8E09-41DF-BB6A-751DCB89C4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1260" y="1"/>
            <a:ext cx="13125490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215533-2189-46E3-BFC7-9EE1C9F0F4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3442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B5135-24BB-4E39-AA50-BD6F5E550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92BF3E-CEC0-4DDC-A930-D737BC104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6249" y="0"/>
            <a:ext cx="11360249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1979AA-30B1-441C-90AF-B29513F2A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3646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31E4B-C9EB-4E01-8A21-F13EE45FE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1DFBFA3-963F-4AAE-AF8A-8B415ECF1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4611" y="0"/>
            <a:ext cx="11468249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6623AB-44C2-41F4-8D3F-785A87CE92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0735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0B141-DE38-44A0-9AB2-EB1B78388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E6AE81-A187-4CCF-841D-A74C10F102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39"/>
            <a:ext cx="9256295" cy="685006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D7B478-6D2A-4C8B-BE3B-A5FCECE7D8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5685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25185C-2B98-4C30-A31C-39FF6AFE9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D0AC30-8F26-4A86-8604-D6936A893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48EFE37-EE42-43D4-BCCD-36457EFDE42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4806" y="1"/>
            <a:ext cx="6903754" cy="6868926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71BA48-BE82-44F7-9BD3-C144A8A244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63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C8B42-7131-42FD-B1E5-E72E29F1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E6301-1B4B-4A6E-8DD2-2F28FE732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C9F8471-BCF5-4983-88E1-5FE9572FDC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7160" y="1"/>
            <a:ext cx="4976079" cy="68580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02046-61E7-4394-8EAF-8538608C1D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9776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45A25-62C7-4D8B-815D-B47170D9C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on Campbelltown koalas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88F41-543F-495C-BB9E-D04AC3675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Biggest impact isn’t assessed - stopping the current recolonization of koalas from their historic refuge in </a:t>
            </a:r>
            <a:r>
              <a:rPr lang="en-US" dirty="0" err="1"/>
              <a:t>Wedderburn</a:t>
            </a:r>
            <a:r>
              <a:rPr lang="en-US" dirty="0"/>
              <a:t> across the vast Cumberland Plain to the west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6C2722-B72C-419F-95F0-44DBCE3684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F4FB40-137E-4AC1-B9C5-FE05E6CF6C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806" y="2996743"/>
            <a:ext cx="6922994" cy="387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89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EECEA-119B-4211-B2AF-F7AE423DC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‘Avoidance’ (E2 zoning)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8387B-39A3-477C-B491-D18CED913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4806" y="1270747"/>
            <a:ext cx="6313393" cy="4812059"/>
          </a:xfrm>
        </p:spPr>
        <p:txBody>
          <a:bodyPr/>
          <a:lstStyle/>
          <a:p>
            <a:r>
              <a:rPr lang="en-US" dirty="0"/>
              <a:t>Existing Office of Water VRZ (‘non-certified’) - </a:t>
            </a:r>
            <a:r>
              <a:rPr lang="en-US" dirty="0" err="1"/>
              <a:t>creeklines</a:t>
            </a:r>
            <a:endParaRPr lang="en-US" dirty="0"/>
          </a:p>
          <a:p>
            <a:r>
              <a:rPr lang="en-AU" dirty="0"/>
              <a:t>Proposed Environmental Conservation Zoning (E2)</a:t>
            </a:r>
          </a:p>
          <a:p>
            <a:pPr lvl="1"/>
            <a:r>
              <a:rPr lang="en-US" dirty="0"/>
              <a:t>Buffers to VRZ</a:t>
            </a:r>
          </a:p>
          <a:p>
            <a:pPr lvl="1"/>
            <a:r>
              <a:rPr lang="en-US" dirty="0"/>
              <a:t>Mostly undevelopable</a:t>
            </a:r>
          </a:p>
          <a:p>
            <a:pPr lvl="1"/>
            <a:r>
              <a:rPr lang="en-US" dirty="0"/>
              <a:t>Small lots zoned E2 while concurrently excluded offset funding (Chase/Haven) </a:t>
            </a:r>
          </a:p>
          <a:p>
            <a:pPr lvl="1"/>
            <a:r>
              <a:rPr lang="en-US" dirty="0"/>
              <a:t>WS Growth </a:t>
            </a:r>
            <a:r>
              <a:rPr lang="en-US" dirty="0" err="1"/>
              <a:t>Centres</a:t>
            </a:r>
            <a:r>
              <a:rPr lang="en-US" dirty="0"/>
              <a:t> showed this approach failed to protect vegetation – vast clearing</a:t>
            </a:r>
          </a:p>
          <a:p>
            <a:pPr lvl="1"/>
            <a:r>
              <a:rPr lang="en-US" dirty="0"/>
              <a:t>No support for landowners</a:t>
            </a:r>
          </a:p>
          <a:p>
            <a:r>
              <a:rPr lang="en-US" dirty="0"/>
              <a:t>False benefit – model is known to fail landowners and the environment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AD2B80-87E1-4033-A38E-A17EEC1D9F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6999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72D80-821F-43A1-BEBB-F4FE1B788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FFBCB-B045-4538-8825-6CD0EB5AB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5BA4302-F17A-47F9-869D-2E8C310720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64721C-3E12-48F0-B60C-2A0C094EE8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335897-5BCE-482F-B29B-D61DB5D9CA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42325" y="1"/>
            <a:ext cx="10386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13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54640-CDBE-4257-835D-7A5F9DBAC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Biodiversity ‘</a:t>
            </a:r>
            <a:r>
              <a:rPr lang="en-US" dirty="0" err="1"/>
              <a:t>offsetts</a:t>
            </a:r>
            <a:r>
              <a:rPr lang="en-US" dirty="0"/>
              <a:t>’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6EC1A-67F0-4E0A-AB9A-11AEAD27C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4806" y="1270747"/>
            <a:ext cx="6313393" cy="506281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Legal framework for mitigating (limiting) impacts</a:t>
            </a:r>
          </a:p>
          <a:p>
            <a:r>
              <a:rPr lang="en-US" sz="2000" dirty="0"/>
              <a:t>New Conservation areas for Clearing</a:t>
            </a:r>
          </a:p>
          <a:p>
            <a:r>
              <a:rPr lang="en-US" sz="2000" dirty="0"/>
              <a:t>New Restoration programs for Degradation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Normal rules</a:t>
            </a:r>
          </a:p>
          <a:p>
            <a:r>
              <a:rPr lang="en-US" sz="2000" dirty="0"/>
              <a:t>developers set aside new conservation areas for the same ecosystems/species that are harmed</a:t>
            </a:r>
          </a:p>
          <a:p>
            <a:r>
              <a:rPr lang="en-US" sz="2000" dirty="0"/>
              <a:t>fixed ratios of harm-to-offset</a:t>
            </a:r>
          </a:p>
          <a:p>
            <a:r>
              <a:rPr lang="en-US" sz="2000" dirty="0"/>
              <a:t>cost is whatever it takes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CPCP </a:t>
            </a:r>
          </a:p>
          <a:p>
            <a:r>
              <a:rPr lang="en-US" sz="2000" dirty="0"/>
              <a:t>replace this with a ‘strategic’ approach</a:t>
            </a:r>
          </a:p>
          <a:p>
            <a:r>
              <a:rPr lang="en-US" sz="2000" dirty="0"/>
              <a:t>Developers pay a levy to government (DPIE) who use it to deliver more coordinated mitigation </a:t>
            </a:r>
            <a:endParaRPr lang="en-AU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639435-5244-4F1F-B8F2-9DBB873C94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5332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34E26-0D8A-47AB-B685-FEFB4C506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098BA-F8B6-4251-A5DE-135B0F55D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What is the CPCP really about?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Impacts – region by region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Offsets/Compensation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Effective Action</a:t>
            </a:r>
          </a:p>
          <a:p>
            <a:pPr marL="925200" lvl="1" indent="-457200"/>
            <a:endParaRPr lang="en-US" sz="3200" dirty="0"/>
          </a:p>
          <a:p>
            <a:pPr marL="925200" lvl="1" indent="-457200"/>
            <a:r>
              <a:rPr lang="en-US" sz="3200" dirty="0"/>
              <a:t>We will email this presentation &amp; other resources to the group</a:t>
            </a:r>
            <a:endParaRPr lang="en-AU" sz="32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DDAE71D-1A3E-41D6-87BC-28190D8222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562368-EC05-47D6-B970-3F498FED44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2193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54640-CDBE-4257-835D-7A5F9DBAC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Biodiversity ‘</a:t>
            </a:r>
            <a:r>
              <a:rPr lang="en-US" dirty="0" err="1"/>
              <a:t>offsetts</a:t>
            </a:r>
            <a:r>
              <a:rPr lang="en-US" dirty="0"/>
              <a:t>’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6EC1A-67F0-4E0A-AB9A-11AEAD27C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CPCP talks about three key offsets (reserve investigation areas)</a:t>
            </a:r>
          </a:p>
          <a:p>
            <a:r>
              <a:rPr lang="en-US" dirty="0"/>
              <a:t>Koala reserve</a:t>
            </a:r>
          </a:p>
          <a:p>
            <a:r>
              <a:rPr lang="en-US" dirty="0"/>
              <a:t>Additions &amp; tree planting to </a:t>
            </a:r>
            <a:r>
              <a:rPr lang="en-US" dirty="0" err="1"/>
              <a:t>Gulguer</a:t>
            </a:r>
            <a:r>
              <a:rPr lang="en-US" dirty="0"/>
              <a:t> NR</a:t>
            </a:r>
          </a:p>
          <a:p>
            <a:r>
              <a:rPr lang="en-US" dirty="0"/>
              <a:t>Tree planting at ‘the Confluence’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639435-5244-4F1F-B8F2-9DBB873C94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7377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59B0-623B-4A7F-8ED7-C916C1AAB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F86DD-AD34-4696-B922-04C3C63AF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3566E93-D7D5-4BFB-8726-3C4635B628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06C130-FD4A-46FE-90D5-A9FFFB6396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B9F171-9BA6-4ED7-B5E4-DEA311350E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9144000" cy="74392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A6A6C6-30C4-4011-B14F-52569A9522C3}"/>
              </a:ext>
            </a:extLst>
          </p:cNvPr>
          <p:cNvSpPr txBox="1"/>
          <p:nvPr/>
        </p:nvSpPr>
        <p:spPr>
          <a:xfrm>
            <a:off x="270756" y="396904"/>
            <a:ext cx="6313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PROPOSED KOALA RESERVE (CROWN LANDS &amp; PRIVATE)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9365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39B75-C9E6-4406-BF3B-C6B9B1D3C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1863B-AF11-4264-96E6-CB0D95670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31FB816-D15B-4219-96C0-5BD40A6128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0D7AB4-B00D-41B2-9DCA-A524462230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63CBC9-F931-425E-AED1-8B702B8154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3891" y="-10968"/>
            <a:ext cx="9217891" cy="68810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222924-E9E3-4870-ABC0-485BE82F9E29}"/>
              </a:ext>
            </a:extLst>
          </p:cNvPr>
          <p:cNvSpPr txBox="1"/>
          <p:nvPr/>
        </p:nvSpPr>
        <p:spPr>
          <a:xfrm>
            <a:off x="270756" y="396904"/>
            <a:ext cx="6313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GULGUER – PROPOSED REVEGETATION ON SANDSTONE</a:t>
            </a:r>
          </a:p>
          <a:p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D7802B-806C-4D72-A889-BCFAFAD08F8F}"/>
              </a:ext>
            </a:extLst>
          </p:cNvPr>
          <p:cNvSpPr txBox="1"/>
          <p:nvPr/>
        </p:nvSpPr>
        <p:spPr>
          <a:xfrm>
            <a:off x="4377972" y="5565338"/>
            <a:ext cx="45772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</a:rPr>
              <a:t>‘</a:t>
            </a:r>
            <a:r>
              <a:rPr lang="en-AU" sz="2000" i="1" dirty="0">
                <a:solidFill>
                  <a:schemeClr val="bg1"/>
                </a:solidFill>
              </a:rPr>
              <a:t>Any revegetation should not be traded off against the key importance of retaining all existing remnants</a:t>
            </a:r>
            <a:r>
              <a:rPr lang="en-AU" sz="2000" dirty="0">
                <a:solidFill>
                  <a:schemeClr val="bg1"/>
                </a:solidFill>
              </a:rPr>
              <a:t>.’ Auld &amp; Tozer (2004)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3989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9024D-701E-42DC-B26B-28C3A4B78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D1DD2-FF56-473E-AFFB-83B53C107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CECF5BC-4769-4E1A-A036-451F3E3BF0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803779-CA59-4741-8A16-21AD914489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7EC5A2-80B5-4C4F-B3DE-5E7A2AD318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9037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5B3FF9-674B-47E9-8688-52EFE016C28C}"/>
              </a:ext>
            </a:extLst>
          </p:cNvPr>
          <p:cNvSpPr txBox="1"/>
          <p:nvPr/>
        </p:nvSpPr>
        <p:spPr>
          <a:xfrm>
            <a:off x="2641787" y="5796281"/>
            <a:ext cx="6313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Revegetation in the Cumberland Plain has </a:t>
            </a:r>
            <a:r>
              <a:rPr lang="en-AU" b="1" i="1" dirty="0">
                <a:solidFill>
                  <a:schemeClr val="bg1"/>
                </a:solidFill>
              </a:rPr>
              <a:t>40-100% more weeds and less than 10% of the diversity</a:t>
            </a:r>
            <a:r>
              <a:rPr lang="en-AU" dirty="0">
                <a:solidFill>
                  <a:schemeClr val="bg1"/>
                </a:solidFill>
              </a:rPr>
              <a:t> compared to even low-quality remnants (Nichols 2005) </a:t>
            </a:r>
          </a:p>
          <a:p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5C96E5-6BE9-42D1-A2E6-48F19EA863EB}"/>
              </a:ext>
            </a:extLst>
          </p:cNvPr>
          <p:cNvSpPr txBox="1"/>
          <p:nvPr/>
        </p:nvSpPr>
        <p:spPr>
          <a:xfrm>
            <a:off x="270756" y="396904"/>
            <a:ext cx="6313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THE CONFLUENCE – PROPOSED REVEGETATION ON FLOODPLAIN</a:t>
            </a:r>
          </a:p>
          <a:p>
            <a:endParaRPr lang="en-A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F3F5458-E2AA-485D-B60D-3F7666C31C5D}"/>
              </a:ext>
            </a:extLst>
          </p:cNvPr>
          <p:cNvSpPr/>
          <p:nvPr/>
        </p:nvSpPr>
        <p:spPr>
          <a:xfrm>
            <a:off x="4821382" y="1219199"/>
            <a:ext cx="2909454" cy="4535056"/>
          </a:xfrm>
          <a:custGeom>
            <a:avLst/>
            <a:gdLst>
              <a:gd name="connsiteX0" fmla="*/ 406400 w 2909454"/>
              <a:gd name="connsiteY0" fmla="*/ 0 h 4507346"/>
              <a:gd name="connsiteX1" fmla="*/ 129309 w 2909454"/>
              <a:gd name="connsiteY1" fmla="*/ 36946 h 4507346"/>
              <a:gd name="connsiteX2" fmla="*/ 249382 w 2909454"/>
              <a:gd name="connsiteY2" fmla="*/ 286327 h 4507346"/>
              <a:gd name="connsiteX3" fmla="*/ 369454 w 2909454"/>
              <a:gd name="connsiteY3" fmla="*/ 581891 h 4507346"/>
              <a:gd name="connsiteX4" fmla="*/ 286327 w 2909454"/>
              <a:gd name="connsiteY4" fmla="*/ 812800 h 4507346"/>
              <a:gd name="connsiteX5" fmla="*/ 0 w 2909454"/>
              <a:gd name="connsiteY5" fmla="*/ 858982 h 4507346"/>
              <a:gd name="connsiteX6" fmla="*/ 120073 w 2909454"/>
              <a:gd name="connsiteY6" fmla="*/ 1006764 h 4507346"/>
              <a:gd name="connsiteX7" fmla="*/ 729673 w 2909454"/>
              <a:gd name="connsiteY7" fmla="*/ 1699491 h 4507346"/>
              <a:gd name="connsiteX8" fmla="*/ 600363 w 2909454"/>
              <a:gd name="connsiteY8" fmla="*/ 2105891 h 4507346"/>
              <a:gd name="connsiteX9" fmla="*/ 406400 w 2909454"/>
              <a:gd name="connsiteY9" fmla="*/ 2161309 h 4507346"/>
              <a:gd name="connsiteX10" fmla="*/ 563418 w 2909454"/>
              <a:gd name="connsiteY10" fmla="*/ 2392218 h 4507346"/>
              <a:gd name="connsiteX11" fmla="*/ 738909 w 2909454"/>
              <a:gd name="connsiteY11" fmla="*/ 2660073 h 4507346"/>
              <a:gd name="connsiteX12" fmla="*/ 738909 w 2909454"/>
              <a:gd name="connsiteY12" fmla="*/ 2890982 h 4507346"/>
              <a:gd name="connsiteX13" fmla="*/ 415636 w 2909454"/>
              <a:gd name="connsiteY13" fmla="*/ 2890982 h 4507346"/>
              <a:gd name="connsiteX14" fmla="*/ 461818 w 2909454"/>
              <a:gd name="connsiteY14" fmla="*/ 3519055 h 4507346"/>
              <a:gd name="connsiteX15" fmla="*/ 323273 w 2909454"/>
              <a:gd name="connsiteY15" fmla="*/ 3648364 h 4507346"/>
              <a:gd name="connsiteX16" fmla="*/ 471054 w 2909454"/>
              <a:gd name="connsiteY16" fmla="*/ 4507346 h 4507346"/>
              <a:gd name="connsiteX17" fmla="*/ 1533236 w 2909454"/>
              <a:gd name="connsiteY17" fmla="*/ 4165600 h 4507346"/>
              <a:gd name="connsiteX18" fmla="*/ 1995054 w 2909454"/>
              <a:gd name="connsiteY18" fmla="*/ 4128655 h 4507346"/>
              <a:gd name="connsiteX19" fmla="*/ 2669309 w 2909454"/>
              <a:gd name="connsiteY19" fmla="*/ 3768436 h 4507346"/>
              <a:gd name="connsiteX20" fmla="*/ 2660073 w 2909454"/>
              <a:gd name="connsiteY20" fmla="*/ 2964873 h 4507346"/>
              <a:gd name="connsiteX21" fmla="*/ 2909454 w 2909454"/>
              <a:gd name="connsiteY21" fmla="*/ 2826327 h 4507346"/>
              <a:gd name="connsiteX22" fmla="*/ 2540000 w 2909454"/>
              <a:gd name="connsiteY22" fmla="*/ 2225964 h 4507346"/>
              <a:gd name="connsiteX23" fmla="*/ 1773382 w 2909454"/>
              <a:gd name="connsiteY23" fmla="*/ 1366982 h 4507346"/>
              <a:gd name="connsiteX24" fmla="*/ 1496291 w 2909454"/>
              <a:gd name="connsiteY24" fmla="*/ 1145309 h 4507346"/>
              <a:gd name="connsiteX25" fmla="*/ 1551709 w 2909454"/>
              <a:gd name="connsiteY25" fmla="*/ 748146 h 4507346"/>
              <a:gd name="connsiteX26" fmla="*/ 1339273 w 2909454"/>
              <a:gd name="connsiteY26" fmla="*/ 480291 h 4507346"/>
              <a:gd name="connsiteX27" fmla="*/ 923636 w 2909454"/>
              <a:gd name="connsiteY27" fmla="*/ 434109 h 4507346"/>
              <a:gd name="connsiteX0" fmla="*/ 406400 w 2909454"/>
              <a:gd name="connsiteY0" fmla="*/ 0 h 4507346"/>
              <a:gd name="connsiteX1" fmla="*/ 129309 w 2909454"/>
              <a:gd name="connsiteY1" fmla="*/ 36946 h 4507346"/>
              <a:gd name="connsiteX2" fmla="*/ 249382 w 2909454"/>
              <a:gd name="connsiteY2" fmla="*/ 286327 h 4507346"/>
              <a:gd name="connsiteX3" fmla="*/ 369454 w 2909454"/>
              <a:gd name="connsiteY3" fmla="*/ 581891 h 4507346"/>
              <a:gd name="connsiteX4" fmla="*/ 286327 w 2909454"/>
              <a:gd name="connsiteY4" fmla="*/ 812800 h 4507346"/>
              <a:gd name="connsiteX5" fmla="*/ 0 w 2909454"/>
              <a:gd name="connsiteY5" fmla="*/ 858982 h 4507346"/>
              <a:gd name="connsiteX6" fmla="*/ 120073 w 2909454"/>
              <a:gd name="connsiteY6" fmla="*/ 1006764 h 4507346"/>
              <a:gd name="connsiteX7" fmla="*/ 729673 w 2909454"/>
              <a:gd name="connsiteY7" fmla="*/ 1699491 h 4507346"/>
              <a:gd name="connsiteX8" fmla="*/ 600363 w 2909454"/>
              <a:gd name="connsiteY8" fmla="*/ 2105891 h 4507346"/>
              <a:gd name="connsiteX9" fmla="*/ 406400 w 2909454"/>
              <a:gd name="connsiteY9" fmla="*/ 2161309 h 4507346"/>
              <a:gd name="connsiteX10" fmla="*/ 563418 w 2909454"/>
              <a:gd name="connsiteY10" fmla="*/ 2392218 h 4507346"/>
              <a:gd name="connsiteX11" fmla="*/ 738909 w 2909454"/>
              <a:gd name="connsiteY11" fmla="*/ 2660073 h 4507346"/>
              <a:gd name="connsiteX12" fmla="*/ 738909 w 2909454"/>
              <a:gd name="connsiteY12" fmla="*/ 2890982 h 4507346"/>
              <a:gd name="connsiteX13" fmla="*/ 415636 w 2909454"/>
              <a:gd name="connsiteY13" fmla="*/ 2890982 h 4507346"/>
              <a:gd name="connsiteX14" fmla="*/ 461818 w 2909454"/>
              <a:gd name="connsiteY14" fmla="*/ 3519055 h 4507346"/>
              <a:gd name="connsiteX15" fmla="*/ 323273 w 2909454"/>
              <a:gd name="connsiteY15" fmla="*/ 3648364 h 4507346"/>
              <a:gd name="connsiteX16" fmla="*/ 471054 w 2909454"/>
              <a:gd name="connsiteY16" fmla="*/ 4507346 h 4507346"/>
              <a:gd name="connsiteX17" fmla="*/ 1533236 w 2909454"/>
              <a:gd name="connsiteY17" fmla="*/ 4165600 h 4507346"/>
              <a:gd name="connsiteX18" fmla="*/ 1995054 w 2909454"/>
              <a:gd name="connsiteY18" fmla="*/ 4128655 h 4507346"/>
              <a:gd name="connsiteX19" fmla="*/ 2669309 w 2909454"/>
              <a:gd name="connsiteY19" fmla="*/ 3768436 h 4507346"/>
              <a:gd name="connsiteX20" fmla="*/ 2660073 w 2909454"/>
              <a:gd name="connsiteY20" fmla="*/ 2964873 h 4507346"/>
              <a:gd name="connsiteX21" fmla="*/ 2909454 w 2909454"/>
              <a:gd name="connsiteY21" fmla="*/ 2826327 h 4507346"/>
              <a:gd name="connsiteX22" fmla="*/ 2540000 w 2909454"/>
              <a:gd name="connsiteY22" fmla="*/ 2225964 h 4507346"/>
              <a:gd name="connsiteX23" fmla="*/ 1773382 w 2909454"/>
              <a:gd name="connsiteY23" fmla="*/ 1366982 h 4507346"/>
              <a:gd name="connsiteX24" fmla="*/ 1496291 w 2909454"/>
              <a:gd name="connsiteY24" fmla="*/ 1145309 h 4507346"/>
              <a:gd name="connsiteX25" fmla="*/ 1551709 w 2909454"/>
              <a:gd name="connsiteY25" fmla="*/ 748146 h 4507346"/>
              <a:gd name="connsiteX26" fmla="*/ 1339273 w 2909454"/>
              <a:gd name="connsiteY26" fmla="*/ 480291 h 4507346"/>
              <a:gd name="connsiteX27" fmla="*/ 480291 w 2909454"/>
              <a:gd name="connsiteY27" fmla="*/ 36945 h 4507346"/>
              <a:gd name="connsiteX0" fmla="*/ 406400 w 2909454"/>
              <a:gd name="connsiteY0" fmla="*/ 0 h 4507346"/>
              <a:gd name="connsiteX1" fmla="*/ 129309 w 2909454"/>
              <a:gd name="connsiteY1" fmla="*/ 36946 h 4507346"/>
              <a:gd name="connsiteX2" fmla="*/ 249382 w 2909454"/>
              <a:gd name="connsiteY2" fmla="*/ 286327 h 4507346"/>
              <a:gd name="connsiteX3" fmla="*/ 369454 w 2909454"/>
              <a:gd name="connsiteY3" fmla="*/ 581891 h 4507346"/>
              <a:gd name="connsiteX4" fmla="*/ 286327 w 2909454"/>
              <a:gd name="connsiteY4" fmla="*/ 812800 h 4507346"/>
              <a:gd name="connsiteX5" fmla="*/ 0 w 2909454"/>
              <a:gd name="connsiteY5" fmla="*/ 858982 h 4507346"/>
              <a:gd name="connsiteX6" fmla="*/ 120073 w 2909454"/>
              <a:gd name="connsiteY6" fmla="*/ 1006764 h 4507346"/>
              <a:gd name="connsiteX7" fmla="*/ 729673 w 2909454"/>
              <a:gd name="connsiteY7" fmla="*/ 1699491 h 4507346"/>
              <a:gd name="connsiteX8" fmla="*/ 600363 w 2909454"/>
              <a:gd name="connsiteY8" fmla="*/ 2105891 h 4507346"/>
              <a:gd name="connsiteX9" fmla="*/ 406400 w 2909454"/>
              <a:gd name="connsiteY9" fmla="*/ 2161309 h 4507346"/>
              <a:gd name="connsiteX10" fmla="*/ 563418 w 2909454"/>
              <a:gd name="connsiteY10" fmla="*/ 2392218 h 4507346"/>
              <a:gd name="connsiteX11" fmla="*/ 738909 w 2909454"/>
              <a:gd name="connsiteY11" fmla="*/ 2660073 h 4507346"/>
              <a:gd name="connsiteX12" fmla="*/ 738909 w 2909454"/>
              <a:gd name="connsiteY12" fmla="*/ 2890982 h 4507346"/>
              <a:gd name="connsiteX13" fmla="*/ 415636 w 2909454"/>
              <a:gd name="connsiteY13" fmla="*/ 2890982 h 4507346"/>
              <a:gd name="connsiteX14" fmla="*/ 461818 w 2909454"/>
              <a:gd name="connsiteY14" fmla="*/ 3519055 h 4507346"/>
              <a:gd name="connsiteX15" fmla="*/ 323273 w 2909454"/>
              <a:gd name="connsiteY15" fmla="*/ 3648364 h 4507346"/>
              <a:gd name="connsiteX16" fmla="*/ 471054 w 2909454"/>
              <a:gd name="connsiteY16" fmla="*/ 4507346 h 4507346"/>
              <a:gd name="connsiteX17" fmla="*/ 1533236 w 2909454"/>
              <a:gd name="connsiteY17" fmla="*/ 4165600 h 4507346"/>
              <a:gd name="connsiteX18" fmla="*/ 1995054 w 2909454"/>
              <a:gd name="connsiteY18" fmla="*/ 4128655 h 4507346"/>
              <a:gd name="connsiteX19" fmla="*/ 2669309 w 2909454"/>
              <a:gd name="connsiteY19" fmla="*/ 3768436 h 4507346"/>
              <a:gd name="connsiteX20" fmla="*/ 2660073 w 2909454"/>
              <a:gd name="connsiteY20" fmla="*/ 2964873 h 4507346"/>
              <a:gd name="connsiteX21" fmla="*/ 2909454 w 2909454"/>
              <a:gd name="connsiteY21" fmla="*/ 2826327 h 4507346"/>
              <a:gd name="connsiteX22" fmla="*/ 2540000 w 2909454"/>
              <a:gd name="connsiteY22" fmla="*/ 2225964 h 4507346"/>
              <a:gd name="connsiteX23" fmla="*/ 1773382 w 2909454"/>
              <a:gd name="connsiteY23" fmla="*/ 1366982 h 4507346"/>
              <a:gd name="connsiteX24" fmla="*/ 1496291 w 2909454"/>
              <a:gd name="connsiteY24" fmla="*/ 1145309 h 4507346"/>
              <a:gd name="connsiteX25" fmla="*/ 1551709 w 2909454"/>
              <a:gd name="connsiteY25" fmla="*/ 748146 h 4507346"/>
              <a:gd name="connsiteX26" fmla="*/ 1339273 w 2909454"/>
              <a:gd name="connsiteY26" fmla="*/ 480291 h 4507346"/>
              <a:gd name="connsiteX27" fmla="*/ 480291 w 2909454"/>
              <a:gd name="connsiteY27" fmla="*/ 36945 h 4507346"/>
              <a:gd name="connsiteX0" fmla="*/ 406400 w 2909454"/>
              <a:gd name="connsiteY0" fmla="*/ 27710 h 4535056"/>
              <a:gd name="connsiteX1" fmla="*/ 129309 w 2909454"/>
              <a:gd name="connsiteY1" fmla="*/ 64656 h 4535056"/>
              <a:gd name="connsiteX2" fmla="*/ 249382 w 2909454"/>
              <a:gd name="connsiteY2" fmla="*/ 314037 h 4535056"/>
              <a:gd name="connsiteX3" fmla="*/ 369454 w 2909454"/>
              <a:gd name="connsiteY3" fmla="*/ 609601 h 4535056"/>
              <a:gd name="connsiteX4" fmla="*/ 286327 w 2909454"/>
              <a:gd name="connsiteY4" fmla="*/ 840510 h 4535056"/>
              <a:gd name="connsiteX5" fmla="*/ 0 w 2909454"/>
              <a:gd name="connsiteY5" fmla="*/ 886692 h 4535056"/>
              <a:gd name="connsiteX6" fmla="*/ 120073 w 2909454"/>
              <a:gd name="connsiteY6" fmla="*/ 1034474 h 4535056"/>
              <a:gd name="connsiteX7" fmla="*/ 729673 w 2909454"/>
              <a:gd name="connsiteY7" fmla="*/ 1727201 h 4535056"/>
              <a:gd name="connsiteX8" fmla="*/ 600363 w 2909454"/>
              <a:gd name="connsiteY8" fmla="*/ 2133601 h 4535056"/>
              <a:gd name="connsiteX9" fmla="*/ 406400 w 2909454"/>
              <a:gd name="connsiteY9" fmla="*/ 2189019 h 4535056"/>
              <a:gd name="connsiteX10" fmla="*/ 563418 w 2909454"/>
              <a:gd name="connsiteY10" fmla="*/ 2419928 h 4535056"/>
              <a:gd name="connsiteX11" fmla="*/ 738909 w 2909454"/>
              <a:gd name="connsiteY11" fmla="*/ 2687783 h 4535056"/>
              <a:gd name="connsiteX12" fmla="*/ 738909 w 2909454"/>
              <a:gd name="connsiteY12" fmla="*/ 2918692 h 4535056"/>
              <a:gd name="connsiteX13" fmla="*/ 415636 w 2909454"/>
              <a:gd name="connsiteY13" fmla="*/ 2918692 h 4535056"/>
              <a:gd name="connsiteX14" fmla="*/ 461818 w 2909454"/>
              <a:gd name="connsiteY14" fmla="*/ 3546765 h 4535056"/>
              <a:gd name="connsiteX15" fmla="*/ 323273 w 2909454"/>
              <a:gd name="connsiteY15" fmla="*/ 3676074 h 4535056"/>
              <a:gd name="connsiteX16" fmla="*/ 471054 w 2909454"/>
              <a:gd name="connsiteY16" fmla="*/ 4535056 h 4535056"/>
              <a:gd name="connsiteX17" fmla="*/ 1533236 w 2909454"/>
              <a:gd name="connsiteY17" fmla="*/ 4193310 h 4535056"/>
              <a:gd name="connsiteX18" fmla="*/ 1995054 w 2909454"/>
              <a:gd name="connsiteY18" fmla="*/ 4156365 h 4535056"/>
              <a:gd name="connsiteX19" fmla="*/ 2669309 w 2909454"/>
              <a:gd name="connsiteY19" fmla="*/ 3796146 h 4535056"/>
              <a:gd name="connsiteX20" fmla="*/ 2660073 w 2909454"/>
              <a:gd name="connsiteY20" fmla="*/ 2992583 h 4535056"/>
              <a:gd name="connsiteX21" fmla="*/ 2909454 w 2909454"/>
              <a:gd name="connsiteY21" fmla="*/ 2854037 h 4535056"/>
              <a:gd name="connsiteX22" fmla="*/ 2540000 w 2909454"/>
              <a:gd name="connsiteY22" fmla="*/ 2253674 h 4535056"/>
              <a:gd name="connsiteX23" fmla="*/ 1773382 w 2909454"/>
              <a:gd name="connsiteY23" fmla="*/ 1394692 h 4535056"/>
              <a:gd name="connsiteX24" fmla="*/ 1496291 w 2909454"/>
              <a:gd name="connsiteY24" fmla="*/ 1173019 h 4535056"/>
              <a:gd name="connsiteX25" fmla="*/ 1551709 w 2909454"/>
              <a:gd name="connsiteY25" fmla="*/ 775856 h 4535056"/>
              <a:gd name="connsiteX26" fmla="*/ 1339273 w 2909454"/>
              <a:gd name="connsiteY26" fmla="*/ 508001 h 4535056"/>
              <a:gd name="connsiteX27" fmla="*/ 424873 w 2909454"/>
              <a:gd name="connsiteY27" fmla="*/ 0 h 453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909454" h="4535056">
                <a:moveTo>
                  <a:pt x="406400" y="27710"/>
                </a:moveTo>
                <a:lnTo>
                  <a:pt x="129309" y="64656"/>
                </a:lnTo>
                <a:lnTo>
                  <a:pt x="249382" y="314037"/>
                </a:lnTo>
                <a:lnTo>
                  <a:pt x="369454" y="609601"/>
                </a:lnTo>
                <a:lnTo>
                  <a:pt x="286327" y="840510"/>
                </a:lnTo>
                <a:lnTo>
                  <a:pt x="0" y="886692"/>
                </a:lnTo>
                <a:lnTo>
                  <a:pt x="120073" y="1034474"/>
                </a:lnTo>
                <a:lnTo>
                  <a:pt x="729673" y="1727201"/>
                </a:lnTo>
                <a:lnTo>
                  <a:pt x="600363" y="2133601"/>
                </a:lnTo>
                <a:lnTo>
                  <a:pt x="406400" y="2189019"/>
                </a:lnTo>
                <a:lnTo>
                  <a:pt x="563418" y="2419928"/>
                </a:lnTo>
                <a:lnTo>
                  <a:pt x="738909" y="2687783"/>
                </a:lnTo>
                <a:lnTo>
                  <a:pt x="738909" y="2918692"/>
                </a:lnTo>
                <a:lnTo>
                  <a:pt x="415636" y="2918692"/>
                </a:lnTo>
                <a:lnTo>
                  <a:pt x="461818" y="3546765"/>
                </a:lnTo>
                <a:lnTo>
                  <a:pt x="323273" y="3676074"/>
                </a:lnTo>
                <a:lnTo>
                  <a:pt x="471054" y="4535056"/>
                </a:lnTo>
                <a:lnTo>
                  <a:pt x="1533236" y="4193310"/>
                </a:lnTo>
                <a:lnTo>
                  <a:pt x="1995054" y="4156365"/>
                </a:lnTo>
                <a:lnTo>
                  <a:pt x="2669309" y="3796146"/>
                </a:lnTo>
                <a:lnTo>
                  <a:pt x="2660073" y="2992583"/>
                </a:lnTo>
                <a:lnTo>
                  <a:pt x="2909454" y="2854037"/>
                </a:lnTo>
                <a:lnTo>
                  <a:pt x="2540000" y="2253674"/>
                </a:lnTo>
                <a:lnTo>
                  <a:pt x="1773382" y="1394692"/>
                </a:lnTo>
                <a:lnTo>
                  <a:pt x="1496291" y="1173019"/>
                </a:lnTo>
                <a:lnTo>
                  <a:pt x="1551709" y="775856"/>
                </a:lnTo>
                <a:lnTo>
                  <a:pt x="1339273" y="508001"/>
                </a:lnTo>
                <a:cubicBezTo>
                  <a:pt x="1052946" y="360219"/>
                  <a:pt x="1006764" y="461819"/>
                  <a:pt x="424873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8842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54640-CDBE-4257-835D-7A5F9DBAC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Biodiversity ‘</a:t>
            </a:r>
            <a:r>
              <a:rPr lang="en-US" dirty="0" err="1"/>
              <a:t>offsetts</a:t>
            </a:r>
            <a:r>
              <a:rPr lang="en-US" dirty="0"/>
              <a:t>’</a:t>
            </a:r>
            <a:endParaRPr lang="en-AU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431F95F-1335-4C7B-8DAD-E8F39C4809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208295"/>
              </p:ext>
            </p:extLst>
          </p:nvPr>
        </p:nvGraphicFramePr>
        <p:xfrm>
          <a:off x="2144713" y="1520825"/>
          <a:ext cx="6922059" cy="4676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353">
                  <a:extLst>
                    <a:ext uri="{9D8B030D-6E8A-4147-A177-3AD203B41FA5}">
                      <a16:colId xmlns:a16="http://schemas.microsoft.com/office/drawing/2014/main" val="2121011790"/>
                    </a:ext>
                  </a:extLst>
                </a:gridCol>
                <a:gridCol w="2307353">
                  <a:extLst>
                    <a:ext uri="{9D8B030D-6E8A-4147-A177-3AD203B41FA5}">
                      <a16:colId xmlns:a16="http://schemas.microsoft.com/office/drawing/2014/main" val="3335936871"/>
                    </a:ext>
                  </a:extLst>
                </a:gridCol>
                <a:gridCol w="2307353">
                  <a:extLst>
                    <a:ext uri="{9D8B030D-6E8A-4147-A177-3AD203B41FA5}">
                      <a16:colId xmlns:a16="http://schemas.microsoft.com/office/drawing/2014/main" val="1069231742"/>
                    </a:ext>
                  </a:extLst>
                </a:gridCol>
              </a:tblGrid>
              <a:tr h="875089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Ecosystem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Outcome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885345"/>
                  </a:ext>
                </a:extLst>
              </a:tr>
              <a:tr h="875089">
                <a:tc>
                  <a:txBody>
                    <a:bodyPr/>
                    <a:lstStyle/>
                    <a:p>
                      <a:r>
                        <a:rPr lang="en-US" dirty="0"/>
                        <a:t>Georges River Koala Reserve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&gt;70% sandstone, minor SSTF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Benefit to local Koala population, although isolated</a:t>
                      </a:r>
                    </a:p>
                    <a:p>
                      <a:r>
                        <a:rPr lang="en-US" dirty="0"/>
                        <a:t>Plan retains flexibility to deliver all, part or none of it</a:t>
                      </a:r>
                    </a:p>
                    <a:p>
                      <a:r>
                        <a:rPr lang="en-US" dirty="0"/>
                        <a:t>Not National Park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802031"/>
                  </a:ext>
                </a:extLst>
              </a:tr>
              <a:tr h="875089">
                <a:tc>
                  <a:txBody>
                    <a:bodyPr/>
                    <a:lstStyle/>
                    <a:p>
                      <a:r>
                        <a:rPr lang="en-US" dirty="0" err="1"/>
                        <a:t>Gulguer</a:t>
                      </a:r>
                      <a:r>
                        <a:rPr lang="en-US" dirty="0"/>
                        <a:t> Additions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&gt;70 sandstone, minor SSTF, exotic grassland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Corridor benefit for sandstone ecosystems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1116"/>
                  </a:ext>
                </a:extLst>
              </a:tr>
              <a:tr h="875089">
                <a:tc>
                  <a:txBody>
                    <a:bodyPr/>
                    <a:lstStyle/>
                    <a:p>
                      <a:r>
                        <a:rPr lang="en-US" dirty="0"/>
                        <a:t>The Confluence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 undevelopable exotic grassland on floodplain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gratuity item -developers stuck with undevelopable land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514931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639435-5244-4F1F-B8F2-9DBB873C94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7893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B4234-2187-497F-A28C-61F03FB5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Biodiversity ‘offsets’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57234-8096-42A3-8EC8-F866EC0A6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They are ideas only </a:t>
            </a:r>
          </a:p>
          <a:p>
            <a:pPr lvl="1"/>
            <a:r>
              <a:rPr lang="en-US" dirty="0"/>
              <a:t>DIRD is requesting to approve the development up-front, and </a:t>
            </a:r>
            <a:r>
              <a:rPr lang="en-US" u="sng" dirty="0"/>
              <a:t>possibly </a:t>
            </a:r>
            <a:r>
              <a:rPr lang="en-US" dirty="0"/>
              <a:t>deliver, discretionarily</a:t>
            </a:r>
            <a:endParaRPr lang="en-US" b="1" i="1" dirty="0"/>
          </a:p>
          <a:p>
            <a:r>
              <a:rPr lang="en-US" b="1" i="1" dirty="0"/>
              <a:t>The 3 Highlights</a:t>
            </a:r>
            <a:r>
              <a:rPr lang="en-US" dirty="0"/>
              <a:t> do not relate to the primary requirement</a:t>
            </a:r>
          </a:p>
          <a:p>
            <a:pPr lvl="1"/>
            <a:r>
              <a:rPr lang="en-US" dirty="0"/>
              <a:t>damage is overwhelmingly to Cumberland Plain Woodland – singlehandedly removing 10% of entire ecosystem (1,014 ha) </a:t>
            </a:r>
          </a:p>
          <a:p>
            <a:pPr lvl="1"/>
            <a:r>
              <a:rPr lang="en-US" dirty="0"/>
              <a:t>The Three deliver little to none of the actual offsets required</a:t>
            </a:r>
          </a:p>
          <a:p>
            <a:pPr lvl="1"/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C1DEC8-57FB-4F8D-9E91-5B26433F6D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5559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8D3D3-62C0-42CD-8B3B-B37A94F37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way big projects are offset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C3C65-8597-4827-9141-ECF0716F6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Precedent – </a:t>
            </a:r>
            <a:r>
              <a:rPr lang="en-US" b="1" u="sng" dirty="0"/>
              <a:t>NATIONAL IMPLICATIONS</a:t>
            </a:r>
          </a:p>
          <a:p>
            <a:r>
              <a:rPr lang="en-US" dirty="0"/>
              <a:t>Replaces safeguards of previous approvals</a:t>
            </a:r>
          </a:p>
          <a:p>
            <a:pPr lvl="1"/>
            <a:r>
              <a:rPr lang="en-US" dirty="0"/>
              <a:t>Development (damage) locked-in but offsets not</a:t>
            </a:r>
          </a:p>
          <a:p>
            <a:pPr lvl="1"/>
            <a:r>
              <a:rPr lang="en-US" dirty="0"/>
              <a:t>Not staged. Staging ensures offsets actually delivered by restricting further stages until conservation delivered</a:t>
            </a:r>
          </a:p>
          <a:p>
            <a:pPr lvl="1"/>
            <a:r>
              <a:rPr lang="en-US" dirty="0"/>
              <a:t>Offset budget not locked-in (tiny initial offering)</a:t>
            </a:r>
          </a:p>
          <a:p>
            <a:pPr lvl="1"/>
            <a:r>
              <a:rPr lang="en-US" dirty="0"/>
              <a:t>Revegetation to displace Conservation </a:t>
            </a:r>
          </a:p>
          <a:p>
            <a:r>
              <a:rPr lang="en-US" dirty="0"/>
              <a:t>Heavily relies on relabeling existing public land to </a:t>
            </a:r>
            <a:r>
              <a:rPr lang="en-US" dirty="0" err="1"/>
              <a:t>subsidise</a:t>
            </a:r>
            <a:r>
              <a:rPr lang="en-US" dirty="0"/>
              <a:t> developers offset costs</a:t>
            </a:r>
          </a:p>
          <a:p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0D5572-260C-4599-8C9F-B34E11A1F3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7883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ECEBC-779E-4B39-822E-3FEFA950F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Western Sydney Growth Areas offset program</a:t>
            </a:r>
            <a:endParaRPr lang="en-AU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D53701-95FB-4A1C-B65D-0EDE2CF53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E0454DD-6C6F-4157-9F59-CC6D4BFD9D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AU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606D5EB-8264-42E7-9B8F-85BDDEC708F9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558925"/>
            <a:ext cx="9212263" cy="3778250"/>
          </a:xfrm>
        </p:spPr>
      </p:pic>
    </p:spTree>
    <p:extLst>
      <p:ext uri="{BB962C8B-B14F-4D97-AF65-F5344CB8AC3E}">
        <p14:creationId xmlns:p14="http://schemas.microsoft.com/office/powerpoint/2010/main" val="1450083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B723C-46B8-4D27-93ED-DED142CCD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Farmers &amp; landowners denied conservation </a:t>
            </a:r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67D9E2-68C6-4F07-A272-17C96C71D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Relabeling &amp; re-funding existing reserves</a:t>
            </a:r>
          </a:p>
          <a:p>
            <a:pPr marL="925200" lvl="1" indent="-457200"/>
            <a:r>
              <a:rPr lang="en-US" dirty="0"/>
              <a:t>Particularly local Council reserves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Undercutting credit price – government unable to buy land under threat</a:t>
            </a:r>
          </a:p>
          <a:p>
            <a:pPr marL="925200" lvl="1" indent="-457200"/>
            <a:r>
              <a:rPr lang="en-US" dirty="0"/>
              <a:t>Offset credit price is locally at &lt;10% of median land value</a:t>
            </a:r>
          </a:p>
          <a:p>
            <a:pPr marL="925200" lvl="1" indent="-457200"/>
            <a:r>
              <a:rPr lang="en-US" dirty="0"/>
              <a:t>Vast private properties willing to conserve Cumberland Plain Woodland, but &gt;50% have pulled out after changes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70050A-4C08-4B63-96FB-AA11BACD65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1820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B8553-8F0F-46AF-856E-A9FD608D6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Strategic benefit or developer hand-out?</a:t>
            </a:r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63B143-FCBE-45D6-A65E-1034F4088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Some strategic benefit for Koalas &amp; </a:t>
            </a:r>
            <a:r>
              <a:rPr lang="en-US" dirty="0" err="1"/>
              <a:t>Gulguer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Extremely strong concerns over failure to lock-in delivery, funding, and oversight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Probably better off with individual developments under existing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With major changes it could actually deliver strategic outcomes…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63DD71-92AD-49F9-80B0-DC32284C40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1235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586B1A-07B6-4740-834E-CC7FFD0B4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Respecting Country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113CA-FD54-4C4F-89AF-9B125ACFD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4806" y="1270747"/>
            <a:ext cx="6313393" cy="5062817"/>
          </a:xfrm>
        </p:spPr>
        <p:txBody>
          <a:bodyPr/>
          <a:lstStyle/>
          <a:p>
            <a:r>
              <a:rPr lang="en-US" sz="3600" dirty="0" err="1"/>
              <a:t>Gundungurra</a:t>
            </a:r>
            <a:r>
              <a:rPr lang="en-US" sz="3600" dirty="0"/>
              <a:t>, Darkinjung, </a:t>
            </a:r>
            <a:r>
              <a:rPr lang="en-US" sz="3600" dirty="0" err="1"/>
              <a:t>Dharawal</a:t>
            </a:r>
            <a:r>
              <a:rPr lang="en-US" sz="3600" dirty="0"/>
              <a:t> &amp; </a:t>
            </a:r>
            <a:r>
              <a:rPr lang="en-US" sz="3600" dirty="0" err="1"/>
              <a:t>Darug</a:t>
            </a:r>
            <a:r>
              <a:rPr lang="en-US" sz="3600" dirty="0"/>
              <a:t> country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89AD1D3-A91E-4839-8543-E7171AFEA6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909709B-50DB-4B46-8EA5-926FFAA6B8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748E33E-9999-4611-BCBE-F408A593A1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23418" y="2839452"/>
            <a:ext cx="6920582" cy="4029473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197605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34BC080-4101-4D45-8601-508400116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FF776C-0145-4927-95FA-C7B3D1B2B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EE2217E-D541-4919-886A-BC0BCA8F79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686422-DDEE-4FA0-8251-1E7AD69FB8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048" y="997069"/>
            <a:ext cx="9174095" cy="459970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1C7D83-5EE3-4C60-BE11-D52C03909534}"/>
              </a:ext>
            </a:extLst>
          </p:cNvPr>
          <p:cNvCxnSpPr>
            <a:cxnSpLocks/>
          </p:cNvCxnSpPr>
          <p:nvPr/>
        </p:nvCxnSpPr>
        <p:spPr>
          <a:xfrm flipV="1">
            <a:off x="2733964" y="2872509"/>
            <a:ext cx="1838036" cy="556491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2A7F21-6E26-4435-9BB6-73B151420EEA}"/>
              </a:ext>
            </a:extLst>
          </p:cNvPr>
          <p:cNvCxnSpPr>
            <a:cxnSpLocks/>
          </p:cNvCxnSpPr>
          <p:nvPr/>
        </p:nvCxnSpPr>
        <p:spPr>
          <a:xfrm>
            <a:off x="5680364" y="3296923"/>
            <a:ext cx="2419927" cy="379150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9650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34BC080-4101-4D45-8601-508400116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FF776C-0145-4927-95FA-C7B3D1B2B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EE2217E-D541-4919-886A-BC0BCA8F79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4DBB73-E36E-4171-8A84-F22E613506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023"/>
          <a:stretch/>
        </p:blipFill>
        <p:spPr>
          <a:xfrm>
            <a:off x="73891" y="974201"/>
            <a:ext cx="9070109" cy="556448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4EEF6D4-8DB2-48D4-826B-E26875200575}"/>
              </a:ext>
            </a:extLst>
          </p:cNvPr>
          <p:cNvSpPr/>
          <p:nvPr/>
        </p:nvSpPr>
        <p:spPr>
          <a:xfrm>
            <a:off x="3971636" y="2493818"/>
            <a:ext cx="480291" cy="4802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C87188-0351-4DDF-B6BF-AD174ADC2A19}"/>
              </a:ext>
            </a:extLst>
          </p:cNvPr>
          <p:cNvSpPr/>
          <p:nvPr/>
        </p:nvSpPr>
        <p:spPr>
          <a:xfrm>
            <a:off x="6068291" y="2733963"/>
            <a:ext cx="2078182" cy="6003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48525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D4956DD-F175-4B0D-B49E-B832CAC5B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54D5E3-B9F5-4C4A-A7C2-EFF2AED0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E92CB8-614B-4D58-89C0-B48D470651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AU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2082FD3-FC9B-48A1-838F-6632424805D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70"/>
          <a:stretch/>
        </p:blipFill>
        <p:spPr>
          <a:xfrm>
            <a:off x="2193281" y="0"/>
            <a:ext cx="5206681" cy="6858000"/>
          </a:xfrm>
        </p:spPr>
      </p:pic>
    </p:spTree>
    <p:extLst>
      <p:ext uri="{BB962C8B-B14F-4D97-AF65-F5344CB8AC3E}">
        <p14:creationId xmlns:p14="http://schemas.microsoft.com/office/powerpoint/2010/main" val="10534243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5506B-8E15-4457-82E8-1D56A642F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806" y="274638"/>
            <a:ext cx="6592794" cy="996109"/>
          </a:xfrm>
        </p:spPr>
        <p:txBody>
          <a:bodyPr/>
          <a:lstStyle/>
          <a:p>
            <a:r>
              <a:rPr lang="en-US" dirty="0"/>
              <a:t>KEY ASKS</a:t>
            </a:r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24541B-2FB6-4743-9AD9-079C47C52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CHANGES TO PROPOSED DEVELOPMENTS</a:t>
            </a:r>
            <a:endParaRPr lang="en-A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Clearing 10% of the entire Cumberland Plain Woodland ecosystem is unacceptable</a:t>
            </a:r>
            <a:endParaRPr lang="en-A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 a 500 m wide koala corridor at Mount Gilead</a:t>
            </a:r>
            <a:endParaRPr lang="en-A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Tunnel 2 km to save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Wianamatta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Regional Park </a:t>
            </a:r>
            <a:endParaRPr lang="en-A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Extend the Camden Tunnel 4 km south and 6 km north - saving EMAI-to-Razorback Wildlife Corridor,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Cobbitty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Hills &amp; homes</a:t>
            </a:r>
            <a:endParaRPr lang="en-A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7F5302-BBD6-4053-93EB-6312FD86B6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71583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24541B-2FB6-4743-9AD9-079C47C52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CHANGES TO PROPOSED OFFSETS</a:t>
            </a:r>
            <a:endParaRPr lang="en-A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 the Cumberland Conservation Corridor within the Strategic Conservation Area (SCA)</a:t>
            </a:r>
            <a:endParaRPr lang="en-A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Protest landowner-specific exclusions in the SCA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Scrap E2 zoning (Growth Centre failure) and either pay to conserve or allow to develop (ensure lot sizes viable offsets)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7F5302-BBD6-4053-93EB-6312FD86B6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F25692-05B1-4D44-B2AA-249495A6AB8D}"/>
              </a:ext>
            </a:extLst>
          </p:cNvPr>
          <p:cNvSpPr txBox="1">
            <a:spLocks/>
          </p:cNvSpPr>
          <p:nvPr/>
        </p:nvSpPr>
        <p:spPr bwMode="auto">
          <a:xfrm>
            <a:off x="2144806" y="274638"/>
            <a:ext cx="6592794" cy="99610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i="0" kern="1200" cap="none" baseline="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MV Boli" panose="02000500030200090000" pitchFamily="2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60C30"/>
                </a:solidFill>
                <a:latin typeface="Helvetica" pitchFamily="34" charset="0"/>
                <a:ea typeface="Helvetica" pitchFamily="34" charset="0"/>
                <a:cs typeface="Helvetic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60C30"/>
                </a:solidFill>
                <a:latin typeface="Helvetica" pitchFamily="34" charset="0"/>
                <a:ea typeface="Helvetica" pitchFamily="34" charset="0"/>
                <a:cs typeface="Helvetic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60C30"/>
                </a:solidFill>
                <a:latin typeface="Helvetica" pitchFamily="34" charset="0"/>
                <a:ea typeface="Helvetica" pitchFamily="34" charset="0"/>
                <a:cs typeface="Helvetic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60C30"/>
                </a:solidFill>
                <a:latin typeface="Helvetica" pitchFamily="34" charset="0"/>
                <a:ea typeface="Helvetica" pitchFamily="34" charset="0"/>
                <a:cs typeface="Helvetic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C60C30"/>
                </a:solidFill>
                <a:latin typeface="Helvetica" pitchFamily="34" charset="0"/>
                <a:ea typeface="Helvetica" pitchFamily="34" charset="0"/>
                <a:cs typeface="Helvetica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C60C30"/>
                </a:solidFill>
                <a:latin typeface="Helvetica" pitchFamily="34" charset="0"/>
                <a:ea typeface="Helvetica" pitchFamily="34" charset="0"/>
                <a:cs typeface="Helvetica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C60C30"/>
                </a:solidFill>
                <a:latin typeface="Helvetica" pitchFamily="34" charset="0"/>
                <a:ea typeface="Helvetica" pitchFamily="34" charset="0"/>
                <a:cs typeface="Helvetica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C60C30"/>
                </a:solidFill>
                <a:latin typeface="Helvetica" pitchFamily="34" charset="0"/>
                <a:ea typeface="Helvetica" pitchFamily="34" charset="0"/>
                <a:cs typeface="Helvetica" pitchFamily="34" charset="0"/>
              </a:defRPr>
            </a:lvl9pPr>
          </a:lstStyle>
          <a:p>
            <a:r>
              <a:rPr lang="en-US" dirty="0"/>
              <a:t>KEY ASKS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01401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24541B-2FB6-4743-9AD9-079C47C52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 TO CHANGES TO PROCEDURE &amp; THEIR NATION-WIDE CONSEQUENCES</a:t>
            </a:r>
            <a:endParaRPr lang="en-A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Adequate Budget locked-in up-front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Staging development to match delivery of offsets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No public land for developers offsets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Conserving what remains, not planting on waste land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No taxpayer subsidy of developer offsets</a:t>
            </a:r>
            <a:endParaRPr lang="en-AU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7F5302-BBD6-4053-93EB-6312FD86B6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420099F-75D9-4635-8E30-A5F632877C3B}"/>
              </a:ext>
            </a:extLst>
          </p:cNvPr>
          <p:cNvSpPr txBox="1">
            <a:spLocks/>
          </p:cNvSpPr>
          <p:nvPr/>
        </p:nvSpPr>
        <p:spPr bwMode="auto">
          <a:xfrm>
            <a:off x="2144806" y="351984"/>
            <a:ext cx="6592794" cy="99610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i="0" kern="1200" cap="none" baseline="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MV Boli" panose="02000500030200090000" pitchFamily="2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60C30"/>
                </a:solidFill>
                <a:latin typeface="Helvetica" pitchFamily="34" charset="0"/>
                <a:ea typeface="Helvetica" pitchFamily="34" charset="0"/>
                <a:cs typeface="Helvetic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60C30"/>
                </a:solidFill>
                <a:latin typeface="Helvetica" pitchFamily="34" charset="0"/>
                <a:ea typeface="Helvetica" pitchFamily="34" charset="0"/>
                <a:cs typeface="Helvetic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60C30"/>
                </a:solidFill>
                <a:latin typeface="Helvetica" pitchFamily="34" charset="0"/>
                <a:ea typeface="Helvetica" pitchFamily="34" charset="0"/>
                <a:cs typeface="Helvetic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60C30"/>
                </a:solidFill>
                <a:latin typeface="Helvetica" pitchFamily="34" charset="0"/>
                <a:ea typeface="Helvetica" pitchFamily="34" charset="0"/>
                <a:cs typeface="Helvetic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C60C30"/>
                </a:solidFill>
                <a:latin typeface="Helvetica" pitchFamily="34" charset="0"/>
                <a:ea typeface="Helvetica" pitchFamily="34" charset="0"/>
                <a:cs typeface="Helvetica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C60C30"/>
                </a:solidFill>
                <a:latin typeface="Helvetica" pitchFamily="34" charset="0"/>
                <a:ea typeface="Helvetica" pitchFamily="34" charset="0"/>
                <a:cs typeface="Helvetica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C60C30"/>
                </a:solidFill>
                <a:latin typeface="Helvetica" pitchFamily="34" charset="0"/>
                <a:ea typeface="Helvetica" pitchFamily="34" charset="0"/>
                <a:cs typeface="Helvetica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C60C30"/>
                </a:solidFill>
                <a:latin typeface="Helvetica" pitchFamily="34" charset="0"/>
                <a:ea typeface="Helvetica" pitchFamily="34" charset="0"/>
                <a:cs typeface="Helvetica" pitchFamily="34" charset="0"/>
              </a:defRPr>
            </a:lvl9pPr>
          </a:lstStyle>
          <a:p>
            <a:r>
              <a:rPr lang="en-US" dirty="0"/>
              <a:t>KEY ASKS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03428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BEING EFFECITVE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lvl="1" indent="-342900"/>
            <a:r>
              <a:rPr lang="en-AU" b="1" dirty="0"/>
              <a:t>Submissions (ignored?) </a:t>
            </a:r>
          </a:p>
          <a:p>
            <a:pPr marL="742950" lvl="1" indent="-342900"/>
            <a:r>
              <a:rPr lang="en-US" b="1" dirty="0"/>
              <a:t>Pressure on </a:t>
            </a:r>
            <a:r>
              <a:rPr lang="en-AU" b="1" dirty="0"/>
              <a:t>MPs</a:t>
            </a:r>
          </a:p>
          <a:p>
            <a:pPr marL="742950" lvl="1" indent="-342900"/>
            <a:r>
              <a:rPr lang="en-US" b="1" dirty="0"/>
              <a:t>M</a:t>
            </a:r>
            <a:r>
              <a:rPr lang="en-AU" b="1" dirty="0" err="1"/>
              <a:t>edia</a:t>
            </a:r>
            <a:r>
              <a:rPr lang="en-AU" b="1" dirty="0"/>
              <a:t> – change the conversation…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E86492-1365-42D5-BCE8-E74759A0B3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9709" y="3647209"/>
            <a:ext cx="7084291" cy="321079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37E7ADA-94B6-4843-BCD4-59B86BFC43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4149" y="6506976"/>
            <a:ext cx="2482624" cy="361950"/>
          </a:xfrm>
        </p:spPr>
        <p:txBody>
          <a:bodyPr/>
          <a:lstStyle/>
          <a:p>
            <a:r>
              <a:rPr lang="en-US" dirty="0"/>
              <a:t>© Mark Fuller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1739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59027-F284-42FC-B17D-A970EE8BC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CPCP</a:t>
            </a:r>
            <a:endParaRPr lang="en-A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483FE2-574B-436A-A42B-38ECA6957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959" y="1223682"/>
            <a:ext cx="6098240" cy="5272368"/>
          </a:xfrm>
        </p:spPr>
        <p:txBody>
          <a:bodyPr/>
          <a:lstStyle/>
          <a:p>
            <a:r>
              <a:rPr lang="en-US" dirty="0"/>
              <a:t>All the business in one package</a:t>
            </a:r>
          </a:p>
          <a:p>
            <a:pPr marL="925200" lvl="1" indent="-457200"/>
            <a:r>
              <a:rPr lang="en-US" dirty="0"/>
              <a:t>Will the CPCP approach be better than dealing with these individually?</a:t>
            </a:r>
          </a:p>
          <a:p>
            <a:r>
              <a:rPr lang="en-US" dirty="0"/>
              <a:t>Development approval plan</a:t>
            </a:r>
          </a:p>
          <a:p>
            <a:pPr marL="925200" lvl="1" indent="-457200"/>
            <a:r>
              <a:rPr lang="en-US" dirty="0"/>
              <a:t>Development component</a:t>
            </a:r>
          </a:p>
          <a:p>
            <a:pPr marL="925200" lvl="1" indent="-457200"/>
            <a:r>
              <a:rPr lang="en-US" dirty="0"/>
              <a:t>Compensation or ‘offset’ component</a:t>
            </a:r>
          </a:p>
          <a:p>
            <a:pPr marL="457200" indent="-457200"/>
            <a:r>
              <a:rPr lang="en-US" dirty="0"/>
              <a:t>Deals only with Biodiversity approvals</a:t>
            </a:r>
          </a:p>
          <a:p>
            <a:pPr marL="925200" lvl="1" indent="-457200"/>
            <a:r>
              <a:rPr lang="en-US" dirty="0"/>
              <a:t>But locks in outcomes through design</a:t>
            </a:r>
          </a:p>
          <a:p>
            <a:pPr marL="1600200" lvl="2" indent="-457200"/>
            <a:r>
              <a:rPr lang="en-US" dirty="0"/>
              <a:t>Traffic</a:t>
            </a:r>
          </a:p>
          <a:p>
            <a:pPr marL="1600200" lvl="2" indent="-457200"/>
            <a:r>
              <a:rPr lang="en-US" dirty="0"/>
              <a:t>European &amp; Aboriginal Heritage</a:t>
            </a:r>
          </a:p>
          <a:p>
            <a:pPr marL="1600200" lvl="2" indent="-457200"/>
            <a:r>
              <a:rPr lang="en-US" dirty="0"/>
              <a:t>Urban Heat Island – </a:t>
            </a:r>
            <a:r>
              <a:rPr lang="en-US" dirty="0" err="1"/>
              <a:t>Appin</a:t>
            </a:r>
            <a:r>
              <a:rPr lang="en-US" dirty="0"/>
              <a:t> &amp; </a:t>
            </a:r>
            <a:r>
              <a:rPr lang="en-US" dirty="0" err="1"/>
              <a:t>Luddenham</a:t>
            </a:r>
            <a:r>
              <a:rPr lang="en-US" dirty="0"/>
              <a:t> to reach 50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B0E3E9-AA77-4EA6-9040-60A73FE8B4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068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34E26-0D8A-47AB-B685-FEFB4C506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OF CONSEQUENCE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098BA-F8B6-4251-A5DE-135B0F55D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959" y="1521506"/>
            <a:ext cx="6399030" cy="4974544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3200" dirty="0">
                <a:ln w="0"/>
                <a:solidFill>
                  <a:srgbClr val="C0504D"/>
                </a:solidFill>
                <a:cs typeface="Helvetica" pitchFamily="34" charset="0"/>
              </a:rPr>
              <a:t>Developmen</a:t>
            </a:r>
            <a:r>
              <a:rPr lang="en-US" sz="3200" dirty="0"/>
              <a:t>t – regional impact</a:t>
            </a:r>
          </a:p>
          <a:p>
            <a:pPr marL="0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3200" dirty="0">
                <a:ln w="0"/>
                <a:solidFill>
                  <a:srgbClr val="C0504D"/>
                </a:solidFill>
                <a:cs typeface="Helvetica" pitchFamily="34" charset="0"/>
              </a:rPr>
              <a:t>Offsets – regional impact</a:t>
            </a:r>
          </a:p>
          <a:p>
            <a:pPr marL="0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3200" dirty="0"/>
              <a:t>Approval Approach – national impact</a:t>
            </a:r>
            <a:endParaRPr lang="en-AU" sz="3200" dirty="0">
              <a:ln w="0"/>
              <a:solidFill>
                <a:srgbClr val="C0504D"/>
              </a:solidFill>
              <a:cs typeface="Helvetica" pitchFamily="34" charset="0"/>
            </a:endParaRPr>
          </a:p>
          <a:p>
            <a:endParaRPr lang="en-AU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E4138FD-443B-4799-8614-AB449BCC4F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A16EB6-A497-4722-BEB0-358C80B47D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9941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8EB7D48-9F0F-42F8-99F3-DA17F49F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ECED94-7166-4204-B3D3-65E4F0210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EEA4A92-F436-44BA-B6D5-B2EA5F0603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8303F2-3F5A-4ADA-A0A7-3C7F1B4853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7519" y="0"/>
            <a:ext cx="4708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19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13080-504A-4F6C-A2F4-20C29334C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161980B-4C0D-4484-BF9C-D1211D7A6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41" y="-128337"/>
            <a:ext cx="10705091" cy="698633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CF884F-3E90-4F01-BA43-3390EC0910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0157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D54D1-F7DD-495D-A1B4-A5FC973FB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370D3-3ED6-48CB-8DC5-BA71AFACC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5F399-7E62-4669-9AB0-71C48143D1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5F40D2-8BC7-4ADC-94C2-D4AE502037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0621" y="0"/>
            <a:ext cx="9564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78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6EEE0-E311-442E-8F7C-EAE7B2EFD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7415C-5C8D-4733-B136-D4664B17D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E7971-D707-4193-A762-FEE057EA47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07FBB0-9525-494B-8BE0-9821C0DFB7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57381" y="-50801"/>
            <a:ext cx="9901382" cy="690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75765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eg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re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18759</TotalTime>
  <Words>884</Words>
  <Application>Microsoft Office PowerPoint</Application>
  <PresentationFormat>On-screen Show (4:3)</PresentationFormat>
  <Paragraphs>134</Paragraphs>
  <Slides>36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Calibri</vt:lpstr>
      <vt:lpstr>Candara</vt:lpstr>
      <vt:lpstr>Courier New</vt:lpstr>
      <vt:lpstr>Helvetica</vt:lpstr>
      <vt:lpstr>MV Boli</vt:lpstr>
      <vt:lpstr>Symbol</vt:lpstr>
      <vt:lpstr>Times New Roman</vt:lpstr>
      <vt:lpstr>Plain</vt:lpstr>
      <vt:lpstr>Regent</vt:lpstr>
      <vt:lpstr>Tree</vt:lpstr>
      <vt:lpstr>CUMBERLAND PLAIN CONSERVATION PLAN</vt:lpstr>
      <vt:lpstr>OUTLINE</vt:lpstr>
      <vt:lpstr>Respecting Country</vt:lpstr>
      <vt:lpstr>Understanding the CPCP</vt:lpstr>
      <vt:lpstr>SCALE OF CONSEQUENCE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Impacts on Campbelltown koalas</vt:lpstr>
      <vt:lpstr>‘Avoidance’ (E2 zoning)</vt:lpstr>
      <vt:lpstr>PowerPoint Presentation</vt:lpstr>
      <vt:lpstr>Biodiversity ‘offsetts’</vt:lpstr>
      <vt:lpstr>Biodiversity ‘offsetts’</vt:lpstr>
      <vt:lpstr>PowerPoint Presentation</vt:lpstr>
      <vt:lpstr>PowerPoint Presentation</vt:lpstr>
      <vt:lpstr>PowerPoint Presentation</vt:lpstr>
      <vt:lpstr>Biodiversity ‘offsetts’</vt:lpstr>
      <vt:lpstr>Biodiversity ‘offsets’</vt:lpstr>
      <vt:lpstr>Changing the way big projects are offset</vt:lpstr>
      <vt:lpstr>Western Sydney Growth Areas offset program</vt:lpstr>
      <vt:lpstr>Farmers &amp; landowners denied conservation </vt:lpstr>
      <vt:lpstr>Strategic benefit or developer hand-out?</vt:lpstr>
      <vt:lpstr>PowerPoint Presentation</vt:lpstr>
      <vt:lpstr>PowerPoint Presentation</vt:lpstr>
      <vt:lpstr>PowerPoint Presentation</vt:lpstr>
      <vt:lpstr>KEY ASKS</vt:lpstr>
      <vt:lpstr>PowerPoint Presentation</vt:lpstr>
      <vt:lpstr>PowerPoint Presentation</vt:lpstr>
      <vt:lpstr>BEING EFFECITVE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Xuela Sledge</dc:creator>
  <cp:lastModifiedBy>Xuela Sledge</cp:lastModifiedBy>
  <cp:revision>14</cp:revision>
  <dcterms:created xsi:type="dcterms:W3CDTF">2013-09-19T03:49:21Z</dcterms:created>
  <dcterms:modified xsi:type="dcterms:W3CDTF">2020-09-11T05:40:52Z</dcterms:modified>
</cp:coreProperties>
</file>